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9" r:id="rId5"/>
    <p:sldId id="270" r:id="rId6"/>
    <p:sldId id="271" r:id="rId7"/>
    <p:sldId id="258" r:id="rId8"/>
    <p:sldId id="263" r:id="rId9"/>
    <p:sldId id="264" r:id="rId10"/>
    <p:sldId id="266" r:id="rId11"/>
    <p:sldId id="265" r:id="rId12"/>
    <p:sldId id="259" r:id="rId13"/>
    <p:sldId id="261" r:id="rId14"/>
    <p:sldId id="262" r:id="rId15"/>
    <p:sldId id="260" r:id="rId16"/>
    <p:sldId id="267" r:id="rId17"/>
  </p:sldIdLst>
  <p:sldSz cx="9144000" cy="6858000" type="screen4x3"/>
  <p:notesSz cx="6858000" cy="9144000"/>
  <p:defaultTextStyle>
    <a:defPPr>
      <a:defRPr lang="ig-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g-N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g-NG"/>
          </a:p>
        </p:txBody>
      </p:sp>
      <p:sp>
        <p:nvSpPr>
          <p:cNvPr id="4" name="Date Placeholder 3"/>
          <p:cNvSpPr>
            <a:spLocks noGrp="1"/>
          </p:cNvSpPr>
          <p:nvPr>
            <p:ph type="dt" sz="half" idx="10"/>
          </p:nvPr>
        </p:nvSpPr>
        <p:spPr/>
        <p:txBody>
          <a:bodyPr/>
          <a:lstStyle/>
          <a:p>
            <a:fld id="{B4DB68D0-2CA8-4058-8874-CCF7C33764C5}" type="datetimeFigureOut">
              <a:rPr lang="ig-NG" smtClean="0"/>
              <a:pPr/>
              <a:t>11/5/2014</a:t>
            </a:fld>
            <a:endParaRPr lang="ig-NG" dirty="0"/>
          </a:p>
        </p:txBody>
      </p:sp>
      <p:sp>
        <p:nvSpPr>
          <p:cNvPr id="5" name="Footer Placeholder 4"/>
          <p:cNvSpPr>
            <a:spLocks noGrp="1"/>
          </p:cNvSpPr>
          <p:nvPr>
            <p:ph type="ftr" sz="quarter" idx="11"/>
          </p:nvPr>
        </p:nvSpPr>
        <p:spPr/>
        <p:txBody>
          <a:bodyPr/>
          <a:lstStyle/>
          <a:p>
            <a:endParaRPr lang="ig-NG"/>
          </a:p>
        </p:txBody>
      </p:sp>
      <p:sp>
        <p:nvSpPr>
          <p:cNvPr id="6" name="Slide Number Placeholder 5"/>
          <p:cNvSpPr>
            <a:spLocks noGrp="1"/>
          </p:cNvSpPr>
          <p:nvPr>
            <p:ph type="sldNum" sz="quarter" idx="12"/>
          </p:nvPr>
        </p:nvSpPr>
        <p:spPr>
          <a:xfrm>
            <a:off x="6660232" y="6237312"/>
            <a:ext cx="2133600" cy="425498"/>
          </a:xfrm>
        </p:spPr>
        <p:txBody>
          <a:bodyPr/>
          <a:lstStyle>
            <a:lvl1pPr>
              <a:defRPr sz="1600" b="1"/>
            </a:lvl1pPr>
          </a:lstStyle>
          <a:p>
            <a:endParaRPr lang="ig-NG" dirty="0"/>
          </a:p>
        </p:txBody>
      </p:sp>
      <p:pic>
        <p:nvPicPr>
          <p:cNvPr id="8" name="Picture 6"/>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6228184" y="0"/>
            <a:ext cx="3640137" cy="719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Rectangle 6"/>
          <p:cNvSpPr/>
          <p:nvPr userDrawn="1"/>
        </p:nvSpPr>
        <p:spPr>
          <a:xfrm>
            <a:off x="323528" y="174902"/>
            <a:ext cx="2313197" cy="369332"/>
          </a:xfrm>
          <a:prstGeom prst="rect">
            <a:avLst/>
          </a:prstGeom>
        </p:spPr>
        <p:txBody>
          <a:bodyPr wrap="none">
            <a:spAutoFit/>
          </a:bodyPr>
          <a:lstStyle/>
          <a:p>
            <a:r>
              <a:rPr lang="ig-NG" dirty="0" smtClean="0">
                <a:effectLst/>
              </a:rPr>
              <a:t>www.KeyVerticals.com</a:t>
            </a:r>
            <a:endParaRPr lang="ig-NG" dirty="0">
              <a:effectLst/>
            </a:endParaRPr>
          </a:p>
        </p:txBody>
      </p:sp>
    </p:spTree>
    <p:extLst>
      <p:ext uri="{BB962C8B-B14F-4D97-AF65-F5344CB8AC3E}">
        <p14:creationId xmlns:p14="http://schemas.microsoft.com/office/powerpoint/2010/main" xmlns="" val="136844142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g-N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g-NG"/>
          </a:p>
        </p:txBody>
      </p:sp>
      <p:sp>
        <p:nvSpPr>
          <p:cNvPr id="4" name="Date Placeholder 3"/>
          <p:cNvSpPr>
            <a:spLocks noGrp="1"/>
          </p:cNvSpPr>
          <p:nvPr>
            <p:ph type="dt" sz="half" idx="10"/>
          </p:nvPr>
        </p:nvSpPr>
        <p:spPr/>
        <p:txBody>
          <a:bodyPr/>
          <a:lstStyle/>
          <a:p>
            <a:fld id="{B4DB68D0-2CA8-4058-8874-CCF7C33764C5}" type="datetimeFigureOut">
              <a:rPr lang="ig-NG" smtClean="0"/>
              <a:pPr/>
              <a:t>11/5/2014</a:t>
            </a:fld>
            <a:endParaRPr lang="ig-NG"/>
          </a:p>
        </p:txBody>
      </p:sp>
      <p:sp>
        <p:nvSpPr>
          <p:cNvPr id="5" name="Footer Placeholder 4"/>
          <p:cNvSpPr>
            <a:spLocks noGrp="1"/>
          </p:cNvSpPr>
          <p:nvPr>
            <p:ph type="ftr" sz="quarter" idx="11"/>
          </p:nvPr>
        </p:nvSpPr>
        <p:spPr/>
        <p:txBody>
          <a:bodyPr/>
          <a:lstStyle/>
          <a:p>
            <a:endParaRPr lang="ig-NG"/>
          </a:p>
        </p:txBody>
      </p:sp>
      <p:sp>
        <p:nvSpPr>
          <p:cNvPr id="6" name="Slide Number Placeholder 5"/>
          <p:cNvSpPr>
            <a:spLocks noGrp="1"/>
          </p:cNvSpPr>
          <p:nvPr>
            <p:ph type="sldNum" sz="quarter" idx="12"/>
          </p:nvPr>
        </p:nvSpPr>
        <p:spPr/>
        <p:txBody>
          <a:bodyPr/>
          <a:lstStyle/>
          <a:p>
            <a:fld id="{4461B967-D8FC-4935-99B4-B744C98A4C58}" type="slidenum">
              <a:rPr lang="ig-NG" smtClean="0"/>
              <a:pPr/>
              <a:t>‹#›</a:t>
            </a:fld>
            <a:endParaRPr lang="ig-NG"/>
          </a:p>
        </p:txBody>
      </p:sp>
    </p:spTree>
    <p:extLst>
      <p:ext uri="{BB962C8B-B14F-4D97-AF65-F5344CB8AC3E}">
        <p14:creationId xmlns:p14="http://schemas.microsoft.com/office/powerpoint/2010/main" xmlns="" val="2733690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g-N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g-NG"/>
          </a:p>
        </p:txBody>
      </p:sp>
      <p:sp>
        <p:nvSpPr>
          <p:cNvPr id="4" name="Date Placeholder 3"/>
          <p:cNvSpPr>
            <a:spLocks noGrp="1"/>
          </p:cNvSpPr>
          <p:nvPr>
            <p:ph type="dt" sz="half" idx="10"/>
          </p:nvPr>
        </p:nvSpPr>
        <p:spPr/>
        <p:txBody>
          <a:bodyPr/>
          <a:lstStyle/>
          <a:p>
            <a:fld id="{B4DB68D0-2CA8-4058-8874-CCF7C33764C5}" type="datetimeFigureOut">
              <a:rPr lang="ig-NG" smtClean="0"/>
              <a:pPr/>
              <a:t>11/5/2014</a:t>
            </a:fld>
            <a:endParaRPr lang="ig-NG"/>
          </a:p>
        </p:txBody>
      </p:sp>
      <p:sp>
        <p:nvSpPr>
          <p:cNvPr id="5" name="Footer Placeholder 4"/>
          <p:cNvSpPr>
            <a:spLocks noGrp="1"/>
          </p:cNvSpPr>
          <p:nvPr>
            <p:ph type="ftr" sz="quarter" idx="11"/>
          </p:nvPr>
        </p:nvSpPr>
        <p:spPr/>
        <p:txBody>
          <a:bodyPr/>
          <a:lstStyle/>
          <a:p>
            <a:endParaRPr lang="ig-NG"/>
          </a:p>
        </p:txBody>
      </p:sp>
      <p:sp>
        <p:nvSpPr>
          <p:cNvPr id="6" name="Slide Number Placeholder 5"/>
          <p:cNvSpPr>
            <a:spLocks noGrp="1"/>
          </p:cNvSpPr>
          <p:nvPr>
            <p:ph type="sldNum" sz="quarter" idx="12"/>
          </p:nvPr>
        </p:nvSpPr>
        <p:spPr/>
        <p:txBody>
          <a:bodyPr/>
          <a:lstStyle/>
          <a:p>
            <a:fld id="{4461B967-D8FC-4935-99B4-B744C98A4C58}" type="slidenum">
              <a:rPr lang="ig-NG" smtClean="0"/>
              <a:pPr/>
              <a:t>‹#›</a:t>
            </a:fld>
            <a:endParaRPr lang="ig-NG"/>
          </a:p>
        </p:txBody>
      </p:sp>
    </p:spTree>
    <p:extLst>
      <p:ext uri="{BB962C8B-B14F-4D97-AF65-F5344CB8AC3E}">
        <p14:creationId xmlns:p14="http://schemas.microsoft.com/office/powerpoint/2010/main" xmlns="" val="3528952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g-NG"/>
          </a:p>
        </p:txBody>
      </p:sp>
      <p:sp>
        <p:nvSpPr>
          <p:cNvPr id="3" name="Date Placeholder 2"/>
          <p:cNvSpPr>
            <a:spLocks noGrp="1"/>
          </p:cNvSpPr>
          <p:nvPr>
            <p:ph type="dt" sz="half" idx="10"/>
          </p:nvPr>
        </p:nvSpPr>
        <p:spPr/>
        <p:txBody>
          <a:bodyPr/>
          <a:lstStyle/>
          <a:p>
            <a:fld id="{B4DB68D0-2CA8-4058-8874-CCF7C33764C5}" type="datetimeFigureOut">
              <a:rPr lang="ig-NG" smtClean="0"/>
              <a:pPr/>
              <a:t>11/5/2014</a:t>
            </a:fld>
            <a:endParaRPr lang="ig-NG"/>
          </a:p>
        </p:txBody>
      </p:sp>
      <p:sp>
        <p:nvSpPr>
          <p:cNvPr id="4" name="Footer Placeholder 3"/>
          <p:cNvSpPr>
            <a:spLocks noGrp="1"/>
          </p:cNvSpPr>
          <p:nvPr>
            <p:ph type="ftr" sz="quarter" idx="11"/>
          </p:nvPr>
        </p:nvSpPr>
        <p:spPr/>
        <p:txBody>
          <a:bodyPr/>
          <a:lstStyle/>
          <a:p>
            <a:endParaRPr lang="ig-NG"/>
          </a:p>
        </p:txBody>
      </p:sp>
      <p:sp>
        <p:nvSpPr>
          <p:cNvPr id="5" name="Slide Number Placeholder 4"/>
          <p:cNvSpPr>
            <a:spLocks noGrp="1"/>
          </p:cNvSpPr>
          <p:nvPr>
            <p:ph type="sldNum" sz="quarter" idx="12"/>
          </p:nvPr>
        </p:nvSpPr>
        <p:spPr/>
        <p:txBody>
          <a:bodyPr/>
          <a:lstStyle/>
          <a:p>
            <a:fld id="{4461B967-D8FC-4935-99B4-B744C98A4C58}" type="slidenum">
              <a:rPr lang="ig-NG" smtClean="0"/>
              <a:pPr/>
              <a:t>‹#›</a:t>
            </a:fld>
            <a:endParaRPr lang="ig-NG"/>
          </a:p>
        </p:txBody>
      </p:sp>
    </p:spTree>
    <p:extLst>
      <p:ext uri="{BB962C8B-B14F-4D97-AF65-F5344CB8AC3E}">
        <p14:creationId xmlns:p14="http://schemas.microsoft.com/office/powerpoint/2010/main" xmlns="" val="329129906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g-N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g-NG"/>
          </a:p>
        </p:txBody>
      </p:sp>
      <p:sp>
        <p:nvSpPr>
          <p:cNvPr id="4" name="Date Placeholder 3"/>
          <p:cNvSpPr>
            <a:spLocks noGrp="1"/>
          </p:cNvSpPr>
          <p:nvPr>
            <p:ph type="dt" sz="half" idx="10"/>
          </p:nvPr>
        </p:nvSpPr>
        <p:spPr/>
        <p:txBody>
          <a:bodyPr/>
          <a:lstStyle/>
          <a:p>
            <a:fld id="{B4DB68D0-2CA8-4058-8874-CCF7C33764C5}" type="datetimeFigureOut">
              <a:rPr lang="ig-NG" smtClean="0"/>
              <a:pPr/>
              <a:t>11/5/2014</a:t>
            </a:fld>
            <a:endParaRPr lang="ig-NG"/>
          </a:p>
        </p:txBody>
      </p:sp>
      <p:sp>
        <p:nvSpPr>
          <p:cNvPr id="5" name="Footer Placeholder 4"/>
          <p:cNvSpPr>
            <a:spLocks noGrp="1"/>
          </p:cNvSpPr>
          <p:nvPr>
            <p:ph type="ftr" sz="quarter" idx="11"/>
          </p:nvPr>
        </p:nvSpPr>
        <p:spPr/>
        <p:txBody>
          <a:bodyPr/>
          <a:lstStyle/>
          <a:p>
            <a:endParaRPr lang="ig-NG"/>
          </a:p>
        </p:txBody>
      </p:sp>
      <p:sp>
        <p:nvSpPr>
          <p:cNvPr id="6" name="Slide Number Placeholder 5"/>
          <p:cNvSpPr>
            <a:spLocks noGrp="1"/>
          </p:cNvSpPr>
          <p:nvPr>
            <p:ph type="sldNum" sz="quarter" idx="12"/>
          </p:nvPr>
        </p:nvSpPr>
        <p:spPr/>
        <p:txBody>
          <a:bodyPr/>
          <a:lstStyle/>
          <a:p>
            <a:fld id="{4461B967-D8FC-4935-99B4-B744C98A4C58}" type="slidenum">
              <a:rPr lang="ig-NG" smtClean="0"/>
              <a:pPr/>
              <a:t>‹#›</a:t>
            </a:fld>
            <a:endParaRPr lang="ig-NG"/>
          </a:p>
        </p:txBody>
      </p:sp>
    </p:spTree>
    <p:extLst>
      <p:ext uri="{BB962C8B-B14F-4D97-AF65-F5344CB8AC3E}">
        <p14:creationId xmlns:p14="http://schemas.microsoft.com/office/powerpoint/2010/main" xmlns="" val="2321562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g-N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DB68D0-2CA8-4058-8874-CCF7C33764C5}" type="datetimeFigureOut">
              <a:rPr lang="ig-NG" smtClean="0"/>
              <a:pPr/>
              <a:t>11/5/2014</a:t>
            </a:fld>
            <a:endParaRPr lang="ig-NG"/>
          </a:p>
        </p:txBody>
      </p:sp>
      <p:sp>
        <p:nvSpPr>
          <p:cNvPr id="5" name="Footer Placeholder 4"/>
          <p:cNvSpPr>
            <a:spLocks noGrp="1"/>
          </p:cNvSpPr>
          <p:nvPr>
            <p:ph type="ftr" sz="quarter" idx="11"/>
          </p:nvPr>
        </p:nvSpPr>
        <p:spPr/>
        <p:txBody>
          <a:bodyPr/>
          <a:lstStyle/>
          <a:p>
            <a:endParaRPr lang="ig-NG"/>
          </a:p>
        </p:txBody>
      </p:sp>
      <p:sp>
        <p:nvSpPr>
          <p:cNvPr id="6" name="Slide Number Placeholder 5"/>
          <p:cNvSpPr>
            <a:spLocks noGrp="1"/>
          </p:cNvSpPr>
          <p:nvPr>
            <p:ph type="sldNum" sz="quarter" idx="12"/>
          </p:nvPr>
        </p:nvSpPr>
        <p:spPr/>
        <p:txBody>
          <a:bodyPr/>
          <a:lstStyle/>
          <a:p>
            <a:fld id="{4461B967-D8FC-4935-99B4-B744C98A4C58}" type="slidenum">
              <a:rPr lang="ig-NG" smtClean="0"/>
              <a:pPr/>
              <a:t>‹#›</a:t>
            </a:fld>
            <a:endParaRPr lang="ig-NG"/>
          </a:p>
        </p:txBody>
      </p:sp>
    </p:spTree>
    <p:extLst>
      <p:ext uri="{BB962C8B-B14F-4D97-AF65-F5344CB8AC3E}">
        <p14:creationId xmlns:p14="http://schemas.microsoft.com/office/powerpoint/2010/main" xmlns="" val="3405936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g-N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g-N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g-NG"/>
          </a:p>
        </p:txBody>
      </p:sp>
      <p:sp>
        <p:nvSpPr>
          <p:cNvPr id="5" name="Date Placeholder 4"/>
          <p:cNvSpPr>
            <a:spLocks noGrp="1"/>
          </p:cNvSpPr>
          <p:nvPr>
            <p:ph type="dt" sz="half" idx="10"/>
          </p:nvPr>
        </p:nvSpPr>
        <p:spPr/>
        <p:txBody>
          <a:bodyPr/>
          <a:lstStyle/>
          <a:p>
            <a:fld id="{B4DB68D0-2CA8-4058-8874-CCF7C33764C5}" type="datetimeFigureOut">
              <a:rPr lang="ig-NG" smtClean="0"/>
              <a:pPr/>
              <a:t>11/5/2014</a:t>
            </a:fld>
            <a:endParaRPr lang="ig-NG"/>
          </a:p>
        </p:txBody>
      </p:sp>
      <p:sp>
        <p:nvSpPr>
          <p:cNvPr id="6" name="Footer Placeholder 5"/>
          <p:cNvSpPr>
            <a:spLocks noGrp="1"/>
          </p:cNvSpPr>
          <p:nvPr>
            <p:ph type="ftr" sz="quarter" idx="11"/>
          </p:nvPr>
        </p:nvSpPr>
        <p:spPr/>
        <p:txBody>
          <a:bodyPr/>
          <a:lstStyle/>
          <a:p>
            <a:endParaRPr lang="ig-NG"/>
          </a:p>
        </p:txBody>
      </p:sp>
      <p:sp>
        <p:nvSpPr>
          <p:cNvPr id="7" name="Slide Number Placeholder 6"/>
          <p:cNvSpPr>
            <a:spLocks noGrp="1"/>
          </p:cNvSpPr>
          <p:nvPr>
            <p:ph type="sldNum" sz="quarter" idx="12"/>
          </p:nvPr>
        </p:nvSpPr>
        <p:spPr/>
        <p:txBody>
          <a:bodyPr/>
          <a:lstStyle/>
          <a:p>
            <a:fld id="{4461B967-D8FC-4935-99B4-B744C98A4C58}" type="slidenum">
              <a:rPr lang="ig-NG" smtClean="0"/>
              <a:pPr/>
              <a:t>‹#›</a:t>
            </a:fld>
            <a:endParaRPr lang="ig-NG"/>
          </a:p>
        </p:txBody>
      </p:sp>
    </p:spTree>
    <p:extLst>
      <p:ext uri="{BB962C8B-B14F-4D97-AF65-F5344CB8AC3E}">
        <p14:creationId xmlns:p14="http://schemas.microsoft.com/office/powerpoint/2010/main" xmlns="" val="1858812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g-N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g-N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g-NG"/>
          </a:p>
        </p:txBody>
      </p:sp>
      <p:sp>
        <p:nvSpPr>
          <p:cNvPr id="7" name="Date Placeholder 6"/>
          <p:cNvSpPr>
            <a:spLocks noGrp="1"/>
          </p:cNvSpPr>
          <p:nvPr>
            <p:ph type="dt" sz="half" idx="10"/>
          </p:nvPr>
        </p:nvSpPr>
        <p:spPr/>
        <p:txBody>
          <a:bodyPr/>
          <a:lstStyle/>
          <a:p>
            <a:fld id="{B4DB68D0-2CA8-4058-8874-CCF7C33764C5}" type="datetimeFigureOut">
              <a:rPr lang="ig-NG" smtClean="0"/>
              <a:pPr/>
              <a:t>11/5/2014</a:t>
            </a:fld>
            <a:endParaRPr lang="ig-NG"/>
          </a:p>
        </p:txBody>
      </p:sp>
      <p:sp>
        <p:nvSpPr>
          <p:cNvPr id="8" name="Footer Placeholder 7"/>
          <p:cNvSpPr>
            <a:spLocks noGrp="1"/>
          </p:cNvSpPr>
          <p:nvPr>
            <p:ph type="ftr" sz="quarter" idx="11"/>
          </p:nvPr>
        </p:nvSpPr>
        <p:spPr/>
        <p:txBody>
          <a:bodyPr/>
          <a:lstStyle/>
          <a:p>
            <a:endParaRPr lang="ig-NG"/>
          </a:p>
        </p:txBody>
      </p:sp>
      <p:sp>
        <p:nvSpPr>
          <p:cNvPr id="9" name="Slide Number Placeholder 8"/>
          <p:cNvSpPr>
            <a:spLocks noGrp="1"/>
          </p:cNvSpPr>
          <p:nvPr>
            <p:ph type="sldNum" sz="quarter" idx="12"/>
          </p:nvPr>
        </p:nvSpPr>
        <p:spPr/>
        <p:txBody>
          <a:bodyPr/>
          <a:lstStyle/>
          <a:p>
            <a:fld id="{4461B967-D8FC-4935-99B4-B744C98A4C58}" type="slidenum">
              <a:rPr lang="ig-NG" smtClean="0"/>
              <a:pPr/>
              <a:t>‹#›</a:t>
            </a:fld>
            <a:endParaRPr lang="ig-NG"/>
          </a:p>
        </p:txBody>
      </p:sp>
    </p:spTree>
    <p:extLst>
      <p:ext uri="{BB962C8B-B14F-4D97-AF65-F5344CB8AC3E}">
        <p14:creationId xmlns:p14="http://schemas.microsoft.com/office/powerpoint/2010/main" xmlns="" val="165204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g-NG"/>
          </a:p>
        </p:txBody>
      </p:sp>
      <p:sp>
        <p:nvSpPr>
          <p:cNvPr id="3" name="Date Placeholder 2"/>
          <p:cNvSpPr>
            <a:spLocks noGrp="1"/>
          </p:cNvSpPr>
          <p:nvPr>
            <p:ph type="dt" sz="half" idx="10"/>
          </p:nvPr>
        </p:nvSpPr>
        <p:spPr/>
        <p:txBody>
          <a:bodyPr/>
          <a:lstStyle/>
          <a:p>
            <a:fld id="{B4DB68D0-2CA8-4058-8874-CCF7C33764C5}" type="datetimeFigureOut">
              <a:rPr lang="ig-NG" smtClean="0"/>
              <a:pPr/>
              <a:t>11/5/2014</a:t>
            </a:fld>
            <a:endParaRPr lang="ig-NG"/>
          </a:p>
        </p:txBody>
      </p:sp>
      <p:sp>
        <p:nvSpPr>
          <p:cNvPr id="4" name="Footer Placeholder 3"/>
          <p:cNvSpPr>
            <a:spLocks noGrp="1"/>
          </p:cNvSpPr>
          <p:nvPr>
            <p:ph type="ftr" sz="quarter" idx="11"/>
          </p:nvPr>
        </p:nvSpPr>
        <p:spPr/>
        <p:txBody>
          <a:bodyPr/>
          <a:lstStyle/>
          <a:p>
            <a:endParaRPr lang="ig-NG"/>
          </a:p>
        </p:txBody>
      </p:sp>
      <p:sp>
        <p:nvSpPr>
          <p:cNvPr id="5" name="Slide Number Placeholder 4"/>
          <p:cNvSpPr>
            <a:spLocks noGrp="1"/>
          </p:cNvSpPr>
          <p:nvPr>
            <p:ph type="sldNum" sz="quarter" idx="12"/>
          </p:nvPr>
        </p:nvSpPr>
        <p:spPr/>
        <p:txBody>
          <a:bodyPr/>
          <a:lstStyle/>
          <a:p>
            <a:fld id="{4461B967-D8FC-4935-99B4-B744C98A4C58}" type="slidenum">
              <a:rPr lang="ig-NG" smtClean="0"/>
              <a:pPr/>
              <a:t>‹#›</a:t>
            </a:fld>
            <a:endParaRPr lang="ig-NG"/>
          </a:p>
        </p:txBody>
      </p:sp>
    </p:spTree>
    <p:extLst>
      <p:ext uri="{BB962C8B-B14F-4D97-AF65-F5344CB8AC3E}">
        <p14:creationId xmlns:p14="http://schemas.microsoft.com/office/powerpoint/2010/main" xmlns="" val="3732739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DB68D0-2CA8-4058-8874-CCF7C33764C5}" type="datetimeFigureOut">
              <a:rPr lang="ig-NG" smtClean="0"/>
              <a:pPr/>
              <a:t>11/5/2014</a:t>
            </a:fld>
            <a:endParaRPr lang="ig-NG"/>
          </a:p>
        </p:txBody>
      </p:sp>
      <p:sp>
        <p:nvSpPr>
          <p:cNvPr id="3" name="Footer Placeholder 2"/>
          <p:cNvSpPr>
            <a:spLocks noGrp="1"/>
          </p:cNvSpPr>
          <p:nvPr>
            <p:ph type="ftr" sz="quarter" idx="11"/>
          </p:nvPr>
        </p:nvSpPr>
        <p:spPr/>
        <p:txBody>
          <a:bodyPr/>
          <a:lstStyle/>
          <a:p>
            <a:endParaRPr lang="ig-NG"/>
          </a:p>
        </p:txBody>
      </p:sp>
      <p:sp>
        <p:nvSpPr>
          <p:cNvPr id="4" name="Slide Number Placeholder 3"/>
          <p:cNvSpPr>
            <a:spLocks noGrp="1"/>
          </p:cNvSpPr>
          <p:nvPr>
            <p:ph type="sldNum" sz="quarter" idx="12"/>
          </p:nvPr>
        </p:nvSpPr>
        <p:spPr/>
        <p:txBody>
          <a:bodyPr/>
          <a:lstStyle/>
          <a:p>
            <a:fld id="{4461B967-D8FC-4935-99B4-B744C98A4C58}" type="slidenum">
              <a:rPr lang="ig-NG" smtClean="0"/>
              <a:pPr/>
              <a:t>‹#›</a:t>
            </a:fld>
            <a:endParaRPr lang="ig-NG"/>
          </a:p>
        </p:txBody>
      </p:sp>
    </p:spTree>
    <p:extLst>
      <p:ext uri="{BB962C8B-B14F-4D97-AF65-F5344CB8AC3E}">
        <p14:creationId xmlns:p14="http://schemas.microsoft.com/office/powerpoint/2010/main" xmlns="" val="2820422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g-N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g-N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DB68D0-2CA8-4058-8874-CCF7C33764C5}" type="datetimeFigureOut">
              <a:rPr lang="ig-NG" smtClean="0"/>
              <a:pPr/>
              <a:t>11/5/2014</a:t>
            </a:fld>
            <a:endParaRPr lang="ig-NG"/>
          </a:p>
        </p:txBody>
      </p:sp>
      <p:sp>
        <p:nvSpPr>
          <p:cNvPr id="6" name="Footer Placeholder 5"/>
          <p:cNvSpPr>
            <a:spLocks noGrp="1"/>
          </p:cNvSpPr>
          <p:nvPr>
            <p:ph type="ftr" sz="quarter" idx="11"/>
          </p:nvPr>
        </p:nvSpPr>
        <p:spPr/>
        <p:txBody>
          <a:bodyPr/>
          <a:lstStyle/>
          <a:p>
            <a:endParaRPr lang="ig-NG"/>
          </a:p>
        </p:txBody>
      </p:sp>
      <p:sp>
        <p:nvSpPr>
          <p:cNvPr id="7" name="Slide Number Placeholder 6"/>
          <p:cNvSpPr>
            <a:spLocks noGrp="1"/>
          </p:cNvSpPr>
          <p:nvPr>
            <p:ph type="sldNum" sz="quarter" idx="12"/>
          </p:nvPr>
        </p:nvSpPr>
        <p:spPr/>
        <p:txBody>
          <a:bodyPr/>
          <a:lstStyle/>
          <a:p>
            <a:fld id="{4461B967-D8FC-4935-99B4-B744C98A4C58}" type="slidenum">
              <a:rPr lang="ig-NG" smtClean="0"/>
              <a:pPr/>
              <a:t>‹#›</a:t>
            </a:fld>
            <a:endParaRPr lang="ig-NG"/>
          </a:p>
        </p:txBody>
      </p:sp>
    </p:spTree>
    <p:extLst>
      <p:ext uri="{BB962C8B-B14F-4D97-AF65-F5344CB8AC3E}">
        <p14:creationId xmlns:p14="http://schemas.microsoft.com/office/powerpoint/2010/main" xmlns="" val="3209354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g-N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g-N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DB68D0-2CA8-4058-8874-CCF7C33764C5}" type="datetimeFigureOut">
              <a:rPr lang="ig-NG" smtClean="0"/>
              <a:pPr/>
              <a:t>11/5/2014</a:t>
            </a:fld>
            <a:endParaRPr lang="ig-NG"/>
          </a:p>
        </p:txBody>
      </p:sp>
      <p:sp>
        <p:nvSpPr>
          <p:cNvPr id="6" name="Footer Placeholder 5"/>
          <p:cNvSpPr>
            <a:spLocks noGrp="1"/>
          </p:cNvSpPr>
          <p:nvPr>
            <p:ph type="ftr" sz="quarter" idx="11"/>
          </p:nvPr>
        </p:nvSpPr>
        <p:spPr/>
        <p:txBody>
          <a:bodyPr/>
          <a:lstStyle/>
          <a:p>
            <a:endParaRPr lang="ig-NG"/>
          </a:p>
        </p:txBody>
      </p:sp>
      <p:sp>
        <p:nvSpPr>
          <p:cNvPr id="7" name="Slide Number Placeholder 6"/>
          <p:cNvSpPr>
            <a:spLocks noGrp="1"/>
          </p:cNvSpPr>
          <p:nvPr>
            <p:ph type="sldNum" sz="quarter" idx="12"/>
          </p:nvPr>
        </p:nvSpPr>
        <p:spPr/>
        <p:txBody>
          <a:bodyPr/>
          <a:lstStyle/>
          <a:p>
            <a:fld id="{4461B967-D8FC-4935-99B4-B744C98A4C58}" type="slidenum">
              <a:rPr lang="ig-NG" smtClean="0"/>
              <a:pPr/>
              <a:t>‹#›</a:t>
            </a:fld>
            <a:endParaRPr lang="ig-NG"/>
          </a:p>
        </p:txBody>
      </p:sp>
    </p:spTree>
    <p:extLst>
      <p:ext uri="{BB962C8B-B14F-4D97-AF65-F5344CB8AC3E}">
        <p14:creationId xmlns:p14="http://schemas.microsoft.com/office/powerpoint/2010/main" xmlns="" val="3015242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g-N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g-N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DB68D0-2CA8-4058-8874-CCF7C33764C5}" type="datetimeFigureOut">
              <a:rPr lang="ig-NG" smtClean="0"/>
              <a:pPr/>
              <a:t>11/5/2014</a:t>
            </a:fld>
            <a:endParaRPr lang="ig-N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g-N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1B967-D8FC-4935-99B4-B744C98A4C58}" type="slidenum">
              <a:rPr lang="ig-NG" smtClean="0"/>
              <a:pPr/>
              <a:t>‹#›</a:t>
            </a:fld>
            <a:endParaRPr lang="ig-NG"/>
          </a:p>
        </p:txBody>
      </p:sp>
    </p:spTree>
    <p:extLst>
      <p:ext uri="{BB962C8B-B14F-4D97-AF65-F5344CB8AC3E}">
        <p14:creationId xmlns:p14="http://schemas.microsoft.com/office/powerpoint/2010/main" xmlns="" val="823080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g-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www.keyverticals.com/sign_u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484784"/>
            <a:ext cx="7772400" cy="1470025"/>
          </a:xfrm>
        </p:spPr>
        <p:txBody>
          <a:bodyPr/>
          <a:lstStyle/>
          <a:p>
            <a:r>
              <a:rPr lang="en-US" sz="7200" dirty="0" smtClean="0"/>
              <a:t>KEY VERTICALS</a:t>
            </a:r>
            <a:r>
              <a:rPr lang="en-US" dirty="0" smtClean="0"/>
              <a:t/>
            </a:r>
            <a:br>
              <a:rPr lang="en-US" dirty="0" smtClean="0"/>
            </a:br>
            <a:r>
              <a:rPr lang="en-US" sz="1800" dirty="0" smtClean="0"/>
              <a:t>www.KeyVerticals.com</a:t>
            </a:r>
            <a:endParaRPr lang="ig-NG" sz="1800" dirty="0"/>
          </a:p>
        </p:txBody>
      </p:sp>
      <p:sp>
        <p:nvSpPr>
          <p:cNvPr id="3" name="Subtitle 2"/>
          <p:cNvSpPr>
            <a:spLocks noGrp="1"/>
          </p:cNvSpPr>
          <p:nvPr>
            <p:ph type="subTitle" idx="1"/>
          </p:nvPr>
        </p:nvSpPr>
        <p:spPr/>
        <p:txBody>
          <a:bodyPr/>
          <a:lstStyle/>
          <a:p>
            <a:r>
              <a:rPr lang="en-US" dirty="0" smtClean="0"/>
              <a:t>Publisher Platform Demo</a:t>
            </a:r>
          </a:p>
          <a:p>
            <a:r>
              <a:rPr lang="en-US" dirty="0" smtClean="0"/>
              <a:t>30 MINS/Session</a:t>
            </a:r>
            <a:endParaRPr lang="ig-NG" dirty="0"/>
          </a:p>
        </p:txBody>
      </p:sp>
    </p:spTree>
    <p:extLst>
      <p:ext uri="{BB962C8B-B14F-4D97-AF65-F5344CB8AC3E}">
        <p14:creationId xmlns:p14="http://schemas.microsoft.com/office/powerpoint/2010/main" xmlns="" val="3467676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764704"/>
            <a:ext cx="7992888" cy="5760640"/>
          </a:xfrm>
        </p:spPr>
        <p:txBody>
          <a:bodyPr>
            <a:normAutofit/>
          </a:bodyPr>
          <a:lstStyle/>
          <a:p>
            <a:endParaRPr lang="en-US" sz="1800" b="1" dirty="0" smtClean="0"/>
          </a:p>
          <a:p>
            <a:pPr marL="285750" indent="-285750" algn="l">
              <a:buFont typeface="Arial" pitchFamily="34" charset="0"/>
              <a:buChar char="•"/>
            </a:pPr>
            <a:r>
              <a:rPr lang="en-US" sz="1800" b="1" dirty="0" smtClean="0"/>
              <a:t>Add Payment Details</a:t>
            </a:r>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pPr marL="285750" indent="-285750" algn="l">
              <a:buFont typeface="Arial" pitchFamily="34" charset="0"/>
              <a:buChar char="•"/>
            </a:pPr>
            <a:r>
              <a:rPr lang="en-US" sz="1800" b="1" dirty="0" smtClean="0"/>
              <a:t>Drive Traffic.</a:t>
            </a: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58983" y="1484784"/>
            <a:ext cx="6768752" cy="25922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58982" y="5229200"/>
            <a:ext cx="1440809" cy="11521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ight Arrow 1"/>
          <p:cNvSpPr/>
          <p:nvPr/>
        </p:nvSpPr>
        <p:spPr>
          <a:xfrm>
            <a:off x="3563239" y="5692729"/>
            <a:ext cx="108012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g-NG">
              <a:solidFill>
                <a:schemeClr val="tx1"/>
              </a:solidFill>
            </a:endParaRPr>
          </a:p>
        </p:txBody>
      </p:sp>
      <p:pic>
        <p:nvPicPr>
          <p:cNvPr id="614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272418" y="5229200"/>
            <a:ext cx="1573213" cy="11521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00813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908720"/>
            <a:ext cx="7992888" cy="5616624"/>
          </a:xfrm>
        </p:spPr>
        <p:txBody>
          <a:bodyPr>
            <a:normAutofit/>
          </a:bodyPr>
          <a:lstStyle/>
          <a:p>
            <a:pPr>
              <a:lnSpc>
                <a:spcPct val="150000"/>
              </a:lnSpc>
            </a:pPr>
            <a:r>
              <a:rPr lang="en-US" sz="2000" b="1" dirty="0" smtClean="0"/>
              <a:t>Features</a:t>
            </a:r>
          </a:p>
          <a:p>
            <a:pPr>
              <a:lnSpc>
                <a:spcPct val="150000"/>
              </a:lnSpc>
            </a:pPr>
            <a:endParaRPr lang="en-US" sz="1800" b="1" dirty="0" smtClean="0"/>
          </a:p>
          <a:p>
            <a:pPr marL="342900" indent="-342900" algn="l">
              <a:lnSpc>
                <a:spcPct val="150000"/>
              </a:lnSpc>
              <a:buFont typeface="+mj-lt"/>
              <a:buAutoNum type="arabicPeriod"/>
            </a:pPr>
            <a:r>
              <a:rPr lang="en-US" sz="1800" b="1" dirty="0" smtClean="0"/>
              <a:t>Connection to Big Name Advertisers</a:t>
            </a:r>
            <a:r>
              <a:rPr lang="en-US" sz="1800" dirty="0" smtClean="0"/>
              <a:t>: With Big Budgets and Big Goals. Implication: Higher Revenue For You.</a:t>
            </a:r>
          </a:p>
          <a:p>
            <a:pPr marL="342900" indent="-342900" algn="l">
              <a:lnSpc>
                <a:spcPct val="150000"/>
              </a:lnSpc>
              <a:buFont typeface="+mj-lt"/>
              <a:buAutoNum type="arabicPeriod"/>
            </a:pPr>
            <a:r>
              <a:rPr lang="en-US" sz="1800" b="1" dirty="0" smtClean="0"/>
              <a:t>Superb Technology &amp; Tools</a:t>
            </a:r>
            <a:r>
              <a:rPr lang="en-US" sz="1800" dirty="0" smtClean="0"/>
              <a:t>: You Have complete power to use the Platform Features in a Custom Way... From Implementing the Form Codes to Any Areas of Your Website, to Getting Information on Your Conversion Rates and Basic Conversion &amp; Ad Metrics. </a:t>
            </a:r>
          </a:p>
          <a:p>
            <a:pPr marL="342900" indent="-342900" algn="l">
              <a:lnSpc>
                <a:spcPct val="150000"/>
              </a:lnSpc>
              <a:buFont typeface="+mj-lt"/>
              <a:buAutoNum type="arabicPeriod"/>
            </a:pPr>
            <a:r>
              <a:rPr lang="en-US" sz="1800" b="1" dirty="0" smtClean="0"/>
              <a:t>Relevance</a:t>
            </a:r>
            <a:r>
              <a:rPr lang="en-US" sz="1800" dirty="0" smtClean="0"/>
              <a:t>: We Have Advertisers in most Established Niche and we give you the freedom to choose which Niche/ Vertical is more Relevant to your Web Site/Property.</a:t>
            </a:r>
          </a:p>
          <a:p>
            <a:pPr marL="342900" indent="-342900" algn="l">
              <a:lnSpc>
                <a:spcPct val="150000"/>
              </a:lnSpc>
              <a:buFont typeface="+mj-lt"/>
              <a:buAutoNum type="arabicPeriod"/>
            </a:pPr>
            <a:r>
              <a:rPr lang="en-US" sz="1800" dirty="0" smtClean="0"/>
              <a:t>.</a:t>
            </a:r>
            <a:r>
              <a:rPr lang="en-US" sz="1800" b="1" dirty="0" smtClean="0"/>
              <a:t> And Many More</a:t>
            </a:r>
            <a:r>
              <a:rPr lang="en-US" sz="1800" dirty="0" smtClean="0"/>
              <a:t>..</a:t>
            </a:r>
          </a:p>
          <a:p>
            <a:pPr algn="l">
              <a:lnSpc>
                <a:spcPct val="150000"/>
              </a:lnSpc>
            </a:pPr>
            <a:endParaRPr lang="ig-NG" sz="1800" dirty="0"/>
          </a:p>
        </p:txBody>
      </p:sp>
    </p:spTree>
    <p:extLst>
      <p:ext uri="{BB962C8B-B14F-4D97-AF65-F5344CB8AC3E}">
        <p14:creationId xmlns:p14="http://schemas.microsoft.com/office/powerpoint/2010/main" xmlns="" val="42729828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5677" y="260648"/>
            <a:ext cx="7772400" cy="1470025"/>
          </a:xfrm>
        </p:spPr>
        <p:txBody>
          <a:bodyPr/>
          <a:lstStyle/>
          <a:p>
            <a:r>
              <a:rPr lang="en-US" sz="1800" b="1" dirty="0" smtClean="0"/>
              <a:t>Why Should I Sign Up NOW?</a:t>
            </a:r>
            <a:endParaRPr lang="ig-NG" sz="1800" b="1" dirty="0"/>
          </a:p>
        </p:txBody>
      </p:sp>
      <p:sp>
        <p:nvSpPr>
          <p:cNvPr id="3" name="Subtitle 2"/>
          <p:cNvSpPr>
            <a:spLocks noGrp="1"/>
          </p:cNvSpPr>
          <p:nvPr>
            <p:ph type="subTitle" idx="1"/>
          </p:nvPr>
        </p:nvSpPr>
        <p:spPr>
          <a:xfrm>
            <a:off x="539551" y="1556792"/>
            <a:ext cx="8208913" cy="4680520"/>
          </a:xfrm>
        </p:spPr>
        <p:txBody>
          <a:bodyPr>
            <a:normAutofit/>
          </a:bodyPr>
          <a:lstStyle/>
          <a:p>
            <a:pPr marL="285750" indent="-285750" algn="l">
              <a:buFont typeface="Arial" pitchFamily="34" charset="0"/>
              <a:buChar char="•"/>
            </a:pPr>
            <a:r>
              <a:rPr lang="en-US" sz="1800" b="1" dirty="0" smtClean="0"/>
              <a:t>Superior Monetization</a:t>
            </a:r>
          </a:p>
          <a:p>
            <a:endParaRPr lang="en-US" sz="1800" dirty="0" smtClean="0"/>
          </a:p>
          <a:p>
            <a:endParaRPr lang="en-US" sz="1800"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3568" y="2276872"/>
            <a:ext cx="7776865" cy="42484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2" name="Picture 4" descr="E:\BlackBerry\pictures\guarantee.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27583" y="3717032"/>
            <a:ext cx="1571625" cy="119402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23497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836712"/>
            <a:ext cx="8208912" cy="5832648"/>
          </a:xfrm>
        </p:spPr>
        <p:txBody>
          <a:bodyPr>
            <a:normAutofit fontScale="92500" lnSpcReduction="20000"/>
          </a:bodyPr>
          <a:lstStyle/>
          <a:p>
            <a:pPr marL="285750" indent="-285750" algn="l">
              <a:lnSpc>
                <a:spcPct val="170000"/>
              </a:lnSpc>
              <a:buFont typeface="Arial" pitchFamily="34" charset="0"/>
              <a:buChar char="•"/>
            </a:pPr>
            <a:r>
              <a:rPr lang="en-US" sz="2600" b="1" dirty="0" smtClean="0"/>
              <a:t>Flexible Payouts</a:t>
            </a:r>
            <a:r>
              <a:rPr lang="en-US" sz="2900" dirty="0" smtClean="0"/>
              <a:t>: </a:t>
            </a:r>
          </a:p>
          <a:p>
            <a:pPr marL="742950" lvl="1" indent="-285750" algn="l">
              <a:lnSpc>
                <a:spcPct val="170000"/>
              </a:lnSpc>
              <a:buFont typeface="Arial" pitchFamily="34" charset="0"/>
              <a:buChar char="•"/>
            </a:pPr>
            <a:r>
              <a:rPr lang="en-US" sz="2400" dirty="0" smtClean="0"/>
              <a:t>We Wire Your Money Directly to your Bank Account. No Headaches, No Wahala.</a:t>
            </a:r>
          </a:p>
          <a:p>
            <a:pPr marL="742950" lvl="1" indent="-285750" algn="l">
              <a:lnSpc>
                <a:spcPct val="120000"/>
              </a:lnSpc>
              <a:buFont typeface="Arial" pitchFamily="34" charset="0"/>
              <a:buChar char="•"/>
            </a:pPr>
            <a:r>
              <a:rPr lang="en-US" sz="2400" dirty="0" smtClean="0"/>
              <a:t>We Also discuss payment terms/cycles with you and can adjust to suit your specific needs*... We are a Partner not a Dictator.</a:t>
            </a:r>
          </a:p>
          <a:p>
            <a:pPr marL="342900" indent="-342900" algn="l">
              <a:lnSpc>
                <a:spcPct val="170000"/>
              </a:lnSpc>
              <a:buFont typeface="+mj-lt"/>
              <a:buAutoNum type="arabicPeriod"/>
            </a:pPr>
            <a:endParaRPr lang="en-US" sz="1800" dirty="0"/>
          </a:p>
          <a:p>
            <a:pPr marL="285750" indent="-285750" algn="l">
              <a:lnSpc>
                <a:spcPct val="170000"/>
              </a:lnSpc>
              <a:buFont typeface="Arial" pitchFamily="34" charset="0"/>
              <a:buChar char="•"/>
            </a:pPr>
            <a:r>
              <a:rPr lang="en-US" sz="2600" b="1" dirty="0" smtClean="0"/>
              <a:t>Consistent Payouts</a:t>
            </a:r>
            <a:r>
              <a:rPr lang="en-US" sz="2900" b="1" dirty="0" smtClean="0"/>
              <a:t>;</a:t>
            </a:r>
          </a:p>
          <a:p>
            <a:pPr marL="742950" lvl="1" indent="-285750" algn="l">
              <a:lnSpc>
                <a:spcPct val="170000"/>
              </a:lnSpc>
              <a:buFont typeface="Arial" pitchFamily="34" charset="0"/>
              <a:buChar char="•"/>
            </a:pPr>
            <a:r>
              <a:rPr lang="en-US" sz="2400" dirty="0" smtClean="0"/>
              <a:t>We Pay You every time on net 15 basis. Our Model earns you ready to remit Revenue in Real Time therefore we always have the funds ready to pay you for your Media Buys, Traffic &amp; Conversions.</a:t>
            </a:r>
          </a:p>
          <a:p>
            <a:pPr marL="342900" indent="-342900" algn="l">
              <a:buFont typeface="+mj-lt"/>
              <a:buAutoNum type="arabicPeriod"/>
            </a:pPr>
            <a:endParaRPr lang="en-US" sz="2600" dirty="0" smtClean="0"/>
          </a:p>
          <a:p>
            <a:pPr marL="285750" indent="-285750" algn="l">
              <a:buFont typeface="Arial" pitchFamily="34" charset="0"/>
              <a:buChar char="•"/>
            </a:pPr>
            <a:endParaRPr lang="en-US" sz="1800" dirty="0"/>
          </a:p>
          <a:p>
            <a:pPr marL="285750" indent="-285750" algn="l">
              <a:buFont typeface="Arial" pitchFamily="34" charset="0"/>
              <a:buChar char="•"/>
            </a:pPr>
            <a:endParaRPr lang="en-US" sz="1800" dirty="0" smtClean="0"/>
          </a:p>
          <a:p>
            <a:pPr marL="285750" indent="-285750" algn="l">
              <a:buFont typeface="Arial" pitchFamily="34" charset="0"/>
              <a:buChar char="•"/>
            </a:pPr>
            <a:endParaRPr lang="en-US" sz="1800" dirty="0"/>
          </a:p>
          <a:p>
            <a:pPr marL="285750" indent="-285750" algn="l">
              <a:buFont typeface="Arial" pitchFamily="34" charset="0"/>
              <a:buChar char="•"/>
            </a:pPr>
            <a:endParaRPr lang="en-US" sz="1800" dirty="0" smtClean="0"/>
          </a:p>
          <a:p>
            <a:pPr marL="285750" indent="-285750" algn="l">
              <a:buFont typeface="Arial" pitchFamily="34" charset="0"/>
              <a:buChar char="•"/>
            </a:pPr>
            <a:endParaRPr lang="en-US" sz="1800" dirty="0"/>
          </a:p>
          <a:p>
            <a:pPr algn="l"/>
            <a:endParaRPr lang="en-US" sz="1800" dirty="0" smtClean="0"/>
          </a:p>
        </p:txBody>
      </p:sp>
      <p:sp>
        <p:nvSpPr>
          <p:cNvPr id="4" name="TextBox 3"/>
          <p:cNvSpPr txBox="1"/>
          <p:nvPr/>
        </p:nvSpPr>
        <p:spPr>
          <a:xfrm>
            <a:off x="467544" y="6519583"/>
            <a:ext cx="4392488" cy="553998"/>
          </a:xfrm>
          <a:prstGeom prst="rect">
            <a:avLst/>
          </a:prstGeom>
          <a:noFill/>
        </p:spPr>
        <p:txBody>
          <a:bodyPr wrap="square" rtlCol="0">
            <a:spAutoFit/>
          </a:bodyPr>
          <a:lstStyle/>
          <a:p>
            <a:r>
              <a:rPr lang="ig-NG" sz="1200" dirty="0" smtClean="0"/>
              <a:t>*Qualification Required</a:t>
            </a:r>
          </a:p>
          <a:p>
            <a:endParaRPr lang="ig-NG" dirty="0"/>
          </a:p>
        </p:txBody>
      </p:sp>
    </p:spTree>
    <p:extLst>
      <p:ext uri="{BB962C8B-B14F-4D97-AF65-F5344CB8AC3E}">
        <p14:creationId xmlns:p14="http://schemas.microsoft.com/office/powerpoint/2010/main" xmlns="" val="20061785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548680"/>
            <a:ext cx="8208912" cy="6120680"/>
          </a:xfrm>
        </p:spPr>
        <p:txBody>
          <a:bodyPr>
            <a:normAutofit/>
          </a:bodyPr>
          <a:lstStyle/>
          <a:p>
            <a:pPr marL="285750" indent="-285750" algn="l">
              <a:lnSpc>
                <a:spcPct val="150000"/>
              </a:lnSpc>
              <a:buFont typeface="Arial" pitchFamily="34" charset="0"/>
              <a:buChar char="•"/>
            </a:pPr>
            <a:r>
              <a:rPr lang="en-US" sz="2400" b="1" dirty="0" smtClean="0"/>
              <a:t>Opportunity to </a:t>
            </a:r>
            <a:r>
              <a:rPr lang="en-US" sz="2400" b="1" dirty="0" smtClean="0"/>
              <a:t>Work With </a:t>
            </a:r>
            <a:r>
              <a:rPr lang="en-US" sz="2400" b="1" dirty="0" smtClean="0"/>
              <a:t>Us</a:t>
            </a:r>
            <a:r>
              <a:rPr lang="en-US" sz="2000" b="1" dirty="0" smtClean="0"/>
              <a:t>; </a:t>
            </a:r>
          </a:p>
          <a:p>
            <a:pPr marL="742950" lvl="1" indent="-285750" algn="l">
              <a:lnSpc>
                <a:spcPct val="150000"/>
              </a:lnSpc>
              <a:buFont typeface="Arial" pitchFamily="34" charset="0"/>
              <a:buChar char="•"/>
            </a:pPr>
            <a:r>
              <a:rPr lang="en-US" sz="1800" dirty="0" smtClean="0"/>
              <a:t>Get Technical Help; We will work with you to integrate our site codes effectively on your website or App/Platform.</a:t>
            </a:r>
          </a:p>
          <a:p>
            <a:pPr marL="742950" lvl="1" indent="-285750" algn="l">
              <a:lnSpc>
                <a:spcPct val="150000"/>
              </a:lnSpc>
              <a:buFont typeface="Arial" pitchFamily="34" charset="0"/>
              <a:buChar char="•"/>
            </a:pPr>
            <a:r>
              <a:rPr lang="en-US" sz="1800" dirty="0" smtClean="0"/>
              <a:t>Advice on Funnel Integration &amp; Optimization for Max Revenue Earnings; Integrating our Lead Form for max conversions and Revenue takes skill and Finesse. </a:t>
            </a:r>
          </a:p>
          <a:p>
            <a:pPr lvl="1" algn="l">
              <a:lnSpc>
                <a:spcPct val="150000"/>
              </a:lnSpc>
            </a:pPr>
            <a:endParaRPr lang="en-US" sz="1800" dirty="0"/>
          </a:p>
          <a:p>
            <a:pPr lvl="1">
              <a:lnSpc>
                <a:spcPct val="150000"/>
              </a:lnSpc>
            </a:pPr>
            <a:r>
              <a:rPr lang="en-US" sz="2000" b="1" dirty="0" smtClean="0"/>
              <a:t>We Will Work with you to Implement Lead Form in Areas of your Web Property that Guarantees Maximum Revenues to you.</a:t>
            </a:r>
          </a:p>
          <a:p>
            <a:pPr lvl="1">
              <a:lnSpc>
                <a:spcPct val="150000"/>
              </a:lnSpc>
            </a:pPr>
            <a:endParaRPr lang="en-US" sz="2000" b="1" dirty="0" smtClean="0"/>
          </a:p>
          <a:p>
            <a:pPr marL="742950" lvl="1" indent="-285750" algn="l">
              <a:lnSpc>
                <a:spcPct val="150000"/>
              </a:lnSpc>
              <a:buFont typeface="Arial" pitchFamily="34" charset="0"/>
              <a:buChar char="•"/>
            </a:pPr>
            <a:r>
              <a:rPr lang="en-US" sz="1800" dirty="0" smtClean="0"/>
              <a:t>Guaranteed Acceptance; We will immediately approve you if you have what it takes. If you don’t have what we need, we will work with you till you get it. Your Interest becomes our Interest.</a:t>
            </a:r>
          </a:p>
        </p:txBody>
      </p:sp>
    </p:spTree>
    <p:extLst>
      <p:ext uri="{BB962C8B-B14F-4D97-AF65-F5344CB8AC3E}">
        <p14:creationId xmlns:p14="http://schemas.microsoft.com/office/powerpoint/2010/main" xmlns="" val="7089682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5192"/>
            <a:ext cx="7772400" cy="1470025"/>
          </a:xfrm>
        </p:spPr>
        <p:txBody>
          <a:bodyPr/>
          <a:lstStyle/>
          <a:p>
            <a:r>
              <a:rPr lang="en-US" sz="1800" b="1" dirty="0" smtClean="0"/>
              <a:t>Who’s An Ideal Partner?</a:t>
            </a:r>
            <a:endParaRPr lang="ig-NG" sz="1800" b="1" dirty="0"/>
          </a:p>
        </p:txBody>
      </p:sp>
      <p:sp>
        <p:nvSpPr>
          <p:cNvPr id="3" name="Subtitle 2"/>
          <p:cNvSpPr>
            <a:spLocks noGrp="1"/>
          </p:cNvSpPr>
          <p:nvPr>
            <p:ph type="subTitle" idx="1"/>
          </p:nvPr>
        </p:nvSpPr>
        <p:spPr>
          <a:xfrm>
            <a:off x="539552" y="980728"/>
            <a:ext cx="8064896" cy="5877272"/>
          </a:xfrm>
        </p:spPr>
        <p:txBody>
          <a:bodyPr>
            <a:normAutofit/>
          </a:bodyPr>
          <a:lstStyle/>
          <a:p>
            <a:pPr algn="l"/>
            <a:r>
              <a:rPr lang="en-US" sz="1800" dirty="0" smtClean="0"/>
              <a:t>All Partners on the KeyVerticals.com Network are also called </a:t>
            </a:r>
            <a:r>
              <a:rPr lang="en-US" sz="1800" b="1" dirty="0" smtClean="0"/>
              <a:t>Suppliers</a:t>
            </a:r>
            <a:r>
              <a:rPr lang="en-US" sz="1800" dirty="0" smtClean="0"/>
              <a:t>. To be a Supplier, you should fall into either of these categories:</a:t>
            </a:r>
          </a:p>
          <a:p>
            <a:pPr algn="l"/>
            <a:endParaRPr lang="en-US" sz="1800" dirty="0"/>
          </a:p>
          <a:p>
            <a:pPr marL="285750" indent="-285750" algn="l">
              <a:buFont typeface="Arial" pitchFamily="34" charset="0"/>
              <a:buChar char="•"/>
            </a:pPr>
            <a:r>
              <a:rPr lang="en-US" sz="1800" b="1" dirty="0" smtClean="0"/>
              <a:t>Established Web Property Owner</a:t>
            </a:r>
            <a:r>
              <a:rPr lang="en-US" sz="1800" dirty="0" smtClean="0"/>
              <a:t>: This is for someone with a Web Property, e.g., a Website, A web App, a Mobile App etc... That has </a:t>
            </a:r>
            <a:r>
              <a:rPr lang="en-US" sz="1800" u="sng" dirty="0" smtClean="0"/>
              <a:t>high Organic Traffic</a:t>
            </a:r>
            <a:r>
              <a:rPr lang="en-US" sz="1800" dirty="0" smtClean="0"/>
              <a:t> either through Installs, or Search Engine or any other means we deem to be Organic.</a:t>
            </a:r>
          </a:p>
          <a:p>
            <a:pPr marL="285750" indent="-285750" algn="l">
              <a:buFont typeface="Arial" pitchFamily="34" charset="0"/>
              <a:buChar char="•"/>
            </a:pPr>
            <a:endParaRPr lang="en-US" sz="1800" dirty="0"/>
          </a:p>
          <a:p>
            <a:pPr marL="285750" indent="-285750" algn="l">
              <a:buFont typeface="Arial" pitchFamily="34" charset="0"/>
              <a:buChar char="•"/>
            </a:pPr>
            <a:r>
              <a:rPr lang="en-US" sz="1800" dirty="0" smtClean="0"/>
              <a:t>Media Buyer: This is for someone who buys Advertising from some of the Leading Digital, Display, Mobile, Search &amp; Social Advertising Channels Online. Email &amp; Bulk SMS could be approved if we deem the Process to be Spam Free and White Hat. For this Person, A Landing Page is all that is required to be Approved.</a:t>
            </a:r>
          </a:p>
          <a:p>
            <a:pPr marL="285750" indent="-285750" algn="l">
              <a:buFont typeface="Arial" pitchFamily="34" charset="0"/>
              <a:buChar char="•"/>
            </a:pPr>
            <a:endParaRPr lang="en-US" sz="1800" dirty="0"/>
          </a:p>
          <a:p>
            <a:pPr marL="285750" indent="-285750" algn="l">
              <a:buFont typeface="Arial" pitchFamily="34" charset="0"/>
              <a:buChar char="•"/>
            </a:pPr>
            <a:r>
              <a:rPr lang="en-US" sz="1800" dirty="0" smtClean="0"/>
              <a:t>Strategic Partners: These are Individual or Corporate Suppliers who already deal with our Target Audience and see a way to make even more by strategically integrating our Funnel Into Their Sales Funnel. Examples include an Auto Seller Who decides to implement the Auto Insurance Lead Form to every successful car order thereby making even more money from this.</a:t>
            </a:r>
          </a:p>
          <a:p>
            <a:pPr marL="285750" indent="-285750" algn="l">
              <a:buFont typeface="Arial" pitchFamily="34" charset="0"/>
              <a:buChar char="•"/>
            </a:pPr>
            <a:endParaRPr lang="en-US" sz="1800" dirty="0"/>
          </a:p>
          <a:p>
            <a:pPr marL="285750" indent="-285750" algn="l">
              <a:buFont typeface="Arial" pitchFamily="34" charset="0"/>
              <a:buChar char="•"/>
            </a:pPr>
            <a:r>
              <a:rPr lang="en-US" sz="1800" dirty="0" smtClean="0"/>
              <a:t>And So Much More: The Potential is only limited by your Imagination.</a:t>
            </a:r>
          </a:p>
        </p:txBody>
      </p:sp>
    </p:spTree>
    <p:extLst>
      <p:ext uri="{BB962C8B-B14F-4D97-AF65-F5344CB8AC3E}">
        <p14:creationId xmlns:p14="http://schemas.microsoft.com/office/powerpoint/2010/main" xmlns="" val="1148189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32656"/>
            <a:ext cx="7772400" cy="1470025"/>
          </a:xfrm>
        </p:spPr>
        <p:txBody>
          <a:bodyPr/>
          <a:lstStyle/>
          <a:p>
            <a:r>
              <a:rPr lang="en-US" sz="1800" b="1" dirty="0" smtClean="0"/>
              <a:t>What to Do Next?</a:t>
            </a:r>
            <a:endParaRPr lang="ig-NG" sz="1800" b="1" dirty="0"/>
          </a:p>
        </p:txBody>
      </p:sp>
      <p:sp>
        <p:nvSpPr>
          <p:cNvPr id="3" name="Subtitle 2"/>
          <p:cNvSpPr>
            <a:spLocks noGrp="1"/>
          </p:cNvSpPr>
          <p:nvPr>
            <p:ph type="subTitle" idx="1"/>
          </p:nvPr>
        </p:nvSpPr>
        <p:spPr>
          <a:xfrm>
            <a:off x="539552" y="1340768"/>
            <a:ext cx="8064896" cy="5877272"/>
          </a:xfrm>
        </p:spPr>
        <p:txBody>
          <a:bodyPr>
            <a:normAutofit/>
          </a:bodyPr>
          <a:lstStyle/>
          <a:p>
            <a:pPr algn="l"/>
            <a:endParaRPr lang="en-US" sz="1800" dirty="0" smtClean="0"/>
          </a:p>
          <a:p>
            <a:pPr marL="285750" indent="-285750" algn="l">
              <a:buFont typeface="Arial" pitchFamily="34" charset="0"/>
              <a:buChar char="•"/>
            </a:pPr>
            <a:r>
              <a:rPr lang="en-US" sz="1800" dirty="0" smtClean="0"/>
              <a:t>Go to the KeyVerticals sign up page at </a:t>
            </a:r>
            <a:r>
              <a:rPr lang="en-US" sz="1800" dirty="0" smtClean="0">
                <a:hlinkClick r:id="rId2"/>
              </a:rPr>
              <a:t>http://www.keyverticals.com/sign_up</a:t>
            </a:r>
            <a:r>
              <a:rPr lang="en-US" sz="1800" dirty="0" smtClean="0"/>
              <a:t> and sign up as a Publisher.</a:t>
            </a:r>
          </a:p>
          <a:p>
            <a:pPr marL="285750" indent="-285750" algn="l">
              <a:buFont typeface="Arial" pitchFamily="34" charset="0"/>
              <a:buChar char="•"/>
            </a:pPr>
            <a:endParaRPr lang="en-US" sz="1800" dirty="0"/>
          </a:p>
          <a:p>
            <a:pPr marL="285750" indent="-285750" algn="l">
              <a:buFont typeface="Arial" pitchFamily="34" charset="0"/>
              <a:buChar char="•"/>
            </a:pPr>
            <a:r>
              <a:rPr lang="en-US" sz="1800" dirty="0" smtClean="0"/>
              <a:t>Fill Out the Form Completely and select the Verticals You would Like to Partake in... (You can always Add A New Vertical Later).</a:t>
            </a:r>
          </a:p>
          <a:p>
            <a:pPr marL="285750" indent="-285750" algn="l">
              <a:buFont typeface="Arial" pitchFamily="34" charset="0"/>
              <a:buChar char="•"/>
            </a:pPr>
            <a:endParaRPr lang="en-US" sz="1800" dirty="0"/>
          </a:p>
          <a:p>
            <a:pPr marL="285750" indent="-285750" algn="l">
              <a:buFont typeface="Arial" pitchFamily="34" charset="0"/>
              <a:buChar char="•"/>
            </a:pPr>
            <a:r>
              <a:rPr lang="en-US" sz="1800" dirty="0" smtClean="0"/>
              <a:t>Wait for an Email From Us.</a:t>
            </a:r>
          </a:p>
          <a:p>
            <a:pPr marL="285750" indent="-285750" algn="l">
              <a:buFont typeface="Arial" pitchFamily="34" charset="0"/>
              <a:buChar char="•"/>
            </a:pPr>
            <a:endParaRPr lang="en-US" sz="1800" dirty="0"/>
          </a:p>
          <a:p>
            <a:pPr marL="285750" indent="-285750" algn="l">
              <a:buFont typeface="Arial" pitchFamily="34" charset="0"/>
              <a:buChar char="•"/>
            </a:pPr>
            <a:r>
              <a:rPr lang="en-US" sz="1800" dirty="0" smtClean="0"/>
              <a:t>Ready For Your Big Payday? No Other Platform Monetizes Nigerian Traffic Like We do on the Planet. None at all. So if you’re ready to get your own share of the Digital Ad Revenue, say:</a:t>
            </a:r>
          </a:p>
          <a:p>
            <a:pPr marL="285750" indent="-285750" algn="l">
              <a:buFont typeface="Arial" pitchFamily="34" charset="0"/>
              <a:buChar char="•"/>
            </a:pPr>
            <a:endParaRPr lang="en-US" sz="1800" dirty="0"/>
          </a:p>
          <a:p>
            <a:r>
              <a:rPr lang="en-US" sz="1800" b="1" dirty="0" smtClean="0">
                <a:solidFill>
                  <a:schemeClr val="tx1"/>
                </a:solidFill>
              </a:rPr>
              <a:t>LETS GO THERE</a:t>
            </a:r>
            <a:r>
              <a:rPr lang="en-US" sz="1800" dirty="0" smtClean="0">
                <a:solidFill>
                  <a:schemeClr val="tx1"/>
                </a:solidFill>
              </a:rPr>
              <a:t>!!!!!!</a:t>
            </a:r>
          </a:p>
        </p:txBody>
      </p:sp>
    </p:spTree>
    <p:extLst>
      <p:ext uri="{BB962C8B-B14F-4D97-AF65-F5344CB8AC3E}">
        <p14:creationId xmlns:p14="http://schemas.microsoft.com/office/powerpoint/2010/main" xmlns="" val="2299028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circle(in)">
                                      <p:cBhvr>
                                        <p:cTn id="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6"/>
            <a:ext cx="7772400" cy="1470025"/>
          </a:xfrm>
        </p:spPr>
        <p:txBody>
          <a:bodyPr/>
          <a:lstStyle/>
          <a:p>
            <a:r>
              <a:rPr lang="en-US" sz="1800" b="1" dirty="0" smtClean="0"/>
              <a:t>What is Key Verticals</a:t>
            </a:r>
            <a:endParaRPr lang="ig-NG" sz="1800" b="1" dirty="0"/>
          </a:p>
        </p:txBody>
      </p:sp>
      <p:sp>
        <p:nvSpPr>
          <p:cNvPr id="3" name="Subtitle 2"/>
          <p:cNvSpPr>
            <a:spLocks noGrp="1"/>
          </p:cNvSpPr>
          <p:nvPr>
            <p:ph type="subTitle" idx="1"/>
          </p:nvPr>
        </p:nvSpPr>
        <p:spPr>
          <a:xfrm>
            <a:off x="1547664" y="2420888"/>
            <a:ext cx="6400800" cy="3240360"/>
          </a:xfrm>
        </p:spPr>
        <p:txBody>
          <a:bodyPr>
            <a:normAutofit/>
          </a:bodyPr>
          <a:lstStyle/>
          <a:p>
            <a:r>
              <a:rPr lang="en-US" dirty="0" smtClean="0"/>
              <a:t>Key Verticals is a Premium Lead Generation Platform For Established Companies in Established Verticals.</a:t>
            </a:r>
          </a:p>
          <a:p>
            <a:endParaRPr lang="en-US" dirty="0"/>
          </a:p>
          <a:p>
            <a:r>
              <a:rPr lang="en-US" sz="1800" dirty="0" smtClean="0"/>
              <a:t>Examples.</a:t>
            </a:r>
          </a:p>
          <a:p>
            <a:r>
              <a:rPr lang="en-US" sz="1800" dirty="0" smtClean="0"/>
              <a:t>Established Vertical – Insurance</a:t>
            </a:r>
          </a:p>
          <a:p>
            <a:r>
              <a:rPr lang="en-US" sz="1800" dirty="0" smtClean="0"/>
              <a:t>Established Company – Mansard Insurance</a:t>
            </a:r>
            <a:endParaRPr lang="ig-NG" sz="1800" dirty="0"/>
          </a:p>
        </p:txBody>
      </p:sp>
    </p:spTree>
    <p:extLst>
      <p:ext uri="{BB962C8B-B14F-4D97-AF65-F5344CB8AC3E}">
        <p14:creationId xmlns:p14="http://schemas.microsoft.com/office/powerpoint/2010/main" xmlns="" val="4705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6"/>
            <a:ext cx="7772400" cy="1470025"/>
          </a:xfrm>
        </p:spPr>
        <p:txBody>
          <a:bodyPr/>
          <a:lstStyle/>
          <a:p>
            <a:r>
              <a:rPr lang="en-US" sz="1800" b="1" dirty="0" smtClean="0"/>
              <a:t>What is Affiliate marketing?</a:t>
            </a:r>
            <a:endParaRPr lang="ig-NG" sz="1800" b="1" dirty="0"/>
          </a:p>
        </p:txBody>
      </p:sp>
      <p:sp>
        <p:nvSpPr>
          <p:cNvPr id="3" name="Subtitle 2"/>
          <p:cNvSpPr>
            <a:spLocks noGrp="1"/>
          </p:cNvSpPr>
          <p:nvPr>
            <p:ph type="subTitle" idx="1"/>
          </p:nvPr>
        </p:nvSpPr>
        <p:spPr>
          <a:xfrm>
            <a:off x="1187624" y="2132856"/>
            <a:ext cx="7192888" cy="3888432"/>
          </a:xfrm>
        </p:spPr>
        <p:txBody>
          <a:bodyPr>
            <a:normAutofit/>
          </a:bodyPr>
          <a:lstStyle/>
          <a:p>
            <a:pPr algn="l"/>
            <a:r>
              <a:rPr lang="en-US" sz="2200" dirty="0" smtClean="0"/>
              <a:t>When you’re promoting offers this is really simple. In generic terms, you match traffic sources to offers, arbitrage ads, landing pages and offers through the traffic source and generate more revenue than you are paying for the traffic. </a:t>
            </a:r>
          </a:p>
          <a:p>
            <a:pPr algn="l"/>
            <a:endParaRPr lang="en-US" sz="2200" dirty="0" smtClean="0"/>
          </a:p>
          <a:p>
            <a:pPr algn="l"/>
            <a:endParaRPr lang="en-US" sz="2200" dirty="0" smtClean="0"/>
          </a:p>
          <a:p>
            <a:pPr algn="l"/>
            <a:r>
              <a:rPr lang="en-US" sz="2200" dirty="0" smtClean="0"/>
              <a:t>So many people over-complicate this, but it really is that simple. </a:t>
            </a:r>
            <a:endParaRPr lang="en-US" sz="2200" dirty="0"/>
          </a:p>
        </p:txBody>
      </p:sp>
    </p:spTree>
    <p:extLst>
      <p:ext uri="{BB962C8B-B14F-4D97-AF65-F5344CB8AC3E}">
        <p14:creationId xmlns:p14="http://schemas.microsoft.com/office/powerpoint/2010/main" xmlns="" val="4705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6"/>
            <a:ext cx="7772400" cy="1470025"/>
          </a:xfrm>
        </p:spPr>
        <p:txBody>
          <a:bodyPr/>
          <a:lstStyle/>
          <a:p>
            <a:r>
              <a:rPr lang="en-US" sz="1800" b="1" dirty="0" smtClean="0"/>
              <a:t>Three Categories of Publishers/Affiliates We work with (For Insurance):</a:t>
            </a:r>
            <a:endParaRPr lang="ig-NG" sz="1800" b="1" dirty="0"/>
          </a:p>
        </p:txBody>
      </p:sp>
      <p:sp>
        <p:nvSpPr>
          <p:cNvPr id="3" name="Subtitle 2"/>
          <p:cNvSpPr>
            <a:spLocks noGrp="1"/>
          </p:cNvSpPr>
          <p:nvPr>
            <p:ph type="subTitle" idx="1"/>
          </p:nvPr>
        </p:nvSpPr>
        <p:spPr>
          <a:xfrm>
            <a:off x="1187624" y="1844824"/>
            <a:ext cx="7192888" cy="3888432"/>
          </a:xfrm>
        </p:spPr>
        <p:txBody>
          <a:bodyPr>
            <a:normAutofit/>
          </a:bodyPr>
          <a:lstStyle/>
          <a:p>
            <a:pPr marL="457200" indent="-457200" algn="l">
              <a:buAutoNum type="arabicPeriod"/>
            </a:pPr>
            <a:r>
              <a:rPr lang="en-US" sz="2200" dirty="0" smtClean="0"/>
              <a:t>The </a:t>
            </a:r>
            <a:r>
              <a:rPr lang="en-US" sz="2200" dirty="0" smtClean="0"/>
              <a:t>individual affiliates: This comprises of individual publishers with laser targeted high traffic websites/blogs/forums as well as offline affiliates with lead sources that can be integrated seamlessly into our system. </a:t>
            </a:r>
            <a:endParaRPr lang="en-US" sz="2200" dirty="0" smtClean="0"/>
          </a:p>
          <a:p>
            <a:pPr marL="457200" indent="-457200" algn="l">
              <a:buAutoNum type="arabicPeriod"/>
            </a:pPr>
            <a:endParaRPr lang="en-US" sz="2200" dirty="0" smtClean="0"/>
          </a:p>
          <a:p>
            <a:pPr marL="457200" indent="-457200" algn="l"/>
            <a:r>
              <a:rPr lang="en-US" sz="2200" dirty="0" smtClean="0"/>
              <a:t>	The </a:t>
            </a:r>
            <a:r>
              <a:rPr lang="en-US" sz="2200" dirty="0" smtClean="0"/>
              <a:t>internet marketer, auto quotes comparison site owner, offline marketer and so on easily fall into this category.</a:t>
            </a:r>
            <a:endParaRPr lang="en-US" sz="2200" dirty="0"/>
          </a:p>
        </p:txBody>
      </p:sp>
    </p:spTree>
    <p:extLst>
      <p:ext uri="{BB962C8B-B14F-4D97-AF65-F5344CB8AC3E}">
        <p14:creationId xmlns:p14="http://schemas.microsoft.com/office/powerpoint/2010/main" xmlns="" val="4705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87624" y="764704"/>
            <a:ext cx="7192888" cy="5256584"/>
          </a:xfrm>
        </p:spPr>
        <p:txBody>
          <a:bodyPr>
            <a:normAutofit/>
          </a:bodyPr>
          <a:lstStyle/>
          <a:p>
            <a:pPr marL="457200" indent="-457200" algn="l"/>
            <a:endParaRPr lang="en-US" sz="2200" dirty="0" smtClean="0"/>
          </a:p>
          <a:p>
            <a:pPr marL="457200" indent="-457200" algn="l">
              <a:buAutoNum type="arabicPeriod" startAt="2"/>
            </a:pPr>
            <a:r>
              <a:rPr lang="en-US" sz="2200" dirty="0" smtClean="0"/>
              <a:t>Businesses</a:t>
            </a:r>
            <a:r>
              <a:rPr lang="en-US" sz="2200" dirty="0" smtClean="0"/>
              <a:t>, Organizations and Membership Clubs: Becoming an affiliate is a great way for individuals and businesses to offer an additional benefit to their employees, customers, or members</a:t>
            </a:r>
            <a:r>
              <a:rPr lang="en-US" sz="2200" dirty="0" smtClean="0"/>
              <a:t>.</a:t>
            </a:r>
          </a:p>
          <a:p>
            <a:pPr marL="457200" indent="-457200" algn="l"/>
            <a:endParaRPr lang="en-US" sz="2200" dirty="0" smtClean="0"/>
          </a:p>
          <a:p>
            <a:pPr marL="457200" indent="-457200" algn="l"/>
            <a:r>
              <a:rPr lang="en-US" sz="2200" dirty="0" smtClean="0"/>
              <a:t>	A </a:t>
            </a:r>
            <a:r>
              <a:rPr lang="en-US" sz="2200" dirty="0" smtClean="0"/>
              <a:t>Premium Discount and Residual Payments will be applied for organizations who qualify, and it's easy! Just complete the Affiliate Sign Up Form below, and a KeyVerticals representative will contact you to continue the process. </a:t>
            </a:r>
            <a:endParaRPr lang="en-US" sz="2200" dirty="0"/>
          </a:p>
        </p:txBody>
      </p:sp>
    </p:spTree>
    <p:extLst>
      <p:ext uri="{BB962C8B-B14F-4D97-AF65-F5344CB8AC3E}">
        <p14:creationId xmlns:p14="http://schemas.microsoft.com/office/powerpoint/2010/main" xmlns="" val="47053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87624" y="764704"/>
            <a:ext cx="7192888" cy="5256584"/>
          </a:xfrm>
        </p:spPr>
        <p:txBody>
          <a:bodyPr>
            <a:normAutofit/>
          </a:bodyPr>
          <a:lstStyle/>
          <a:p>
            <a:pPr marL="457200" indent="-457200" algn="l"/>
            <a:endParaRPr lang="en-US" sz="2200" dirty="0" smtClean="0"/>
          </a:p>
          <a:p>
            <a:pPr marL="457200" indent="-457200" algn="l"/>
            <a:endParaRPr lang="en-US" sz="2200" dirty="0" smtClean="0"/>
          </a:p>
          <a:p>
            <a:pPr marL="457200" indent="-457200" algn="l">
              <a:buAutoNum type="arabicPeriod" startAt="3"/>
            </a:pPr>
            <a:r>
              <a:rPr lang="en-US" sz="2200" dirty="0" smtClean="0"/>
              <a:t>Vehicle </a:t>
            </a:r>
            <a:r>
              <a:rPr lang="en-US" sz="2200" dirty="0" smtClean="0"/>
              <a:t>Registration Portals, Outlets and Agents. For this category, we work out a special arrangement with underwriters so that cover letters can be </a:t>
            </a:r>
            <a:r>
              <a:rPr lang="en-US" sz="2200" dirty="0" smtClean="0"/>
              <a:t>issued through these outlets and Agents to </a:t>
            </a:r>
            <a:r>
              <a:rPr lang="en-US" sz="2200" dirty="0" smtClean="0"/>
              <a:t>customers who want to buy and pay instantly </a:t>
            </a:r>
            <a:r>
              <a:rPr lang="en-US" sz="2200" dirty="0" smtClean="0"/>
              <a:t>for immediate </a:t>
            </a:r>
            <a:r>
              <a:rPr lang="en-US" sz="2200" dirty="0" smtClean="0"/>
              <a:t>cover. </a:t>
            </a:r>
            <a:endParaRPr lang="en-US" sz="2200" dirty="0" smtClean="0"/>
          </a:p>
          <a:p>
            <a:pPr marL="457200" indent="-457200" algn="l">
              <a:buAutoNum type="arabicPeriod" startAt="3"/>
            </a:pPr>
            <a:endParaRPr lang="en-US" sz="2200" dirty="0" smtClean="0"/>
          </a:p>
          <a:p>
            <a:pPr marL="457200" indent="-457200" algn="l"/>
            <a:r>
              <a:rPr lang="en-US" sz="2200" dirty="0" smtClean="0"/>
              <a:t>	Insurance </a:t>
            </a:r>
            <a:r>
              <a:rPr lang="en-US" sz="2200" dirty="0" smtClean="0"/>
              <a:t>certificates can then be issued </a:t>
            </a:r>
            <a:r>
              <a:rPr lang="en-US" sz="2200" dirty="0" smtClean="0"/>
              <a:t>later</a:t>
            </a:r>
            <a:r>
              <a:rPr lang="en-US" sz="2200" dirty="0" smtClean="0"/>
              <a:t> </a:t>
            </a:r>
            <a:r>
              <a:rPr lang="en-US" sz="2200" dirty="0" smtClean="0"/>
              <a:t>by the underwriters (insurance companies).</a:t>
            </a:r>
          </a:p>
        </p:txBody>
      </p:sp>
    </p:spTree>
    <p:extLst>
      <p:ext uri="{BB962C8B-B14F-4D97-AF65-F5344CB8AC3E}">
        <p14:creationId xmlns:p14="http://schemas.microsoft.com/office/powerpoint/2010/main" xmlns="" val="47053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04664"/>
            <a:ext cx="7772400" cy="432048"/>
          </a:xfrm>
        </p:spPr>
        <p:txBody>
          <a:bodyPr/>
          <a:lstStyle/>
          <a:p>
            <a:r>
              <a:rPr lang="en-US" sz="1800" b="1" dirty="0" smtClean="0"/>
              <a:t>How Does It Work?</a:t>
            </a:r>
            <a:endParaRPr lang="ig-NG" sz="1800" b="1" dirty="0"/>
          </a:p>
        </p:txBody>
      </p:sp>
      <p:sp>
        <p:nvSpPr>
          <p:cNvPr id="3" name="Subtitle 2"/>
          <p:cNvSpPr>
            <a:spLocks noGrp="1"/>
          </p:cNvSpPr>
          <p:nvPr>
            <p:ph type="subTitle" idx="1"/>
          </p:nvPr>
        </p:nvSpPr>
        <p:spPr>
          <a:xfrm>
            <a:off x="1547664" y="1844824"/>
            <a:ext cx="6400800" cy="3456384"/>
          </a:xfrm>
        </p:spPr>
        <p:txBody>
          <a:bodyPr>
            <a:normAutofit/>
          </a:bodyPr>
          <a:lstStyle/>
          <a:p>
            <a:endParaRPr lang="ig-NG" sz="18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34277" y="1124744"/>
            <a:ext cx="6624736" cy="4543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Box 4"/>
          <p:cNvSpPr txBox="1"/>
          <p:nvPr/>
        </p:nvSpPr>
        <p:spPr>
          <a:xfrm>
            <a:off x="611560" y="6093296"/>
            <a:ext cx="8064896" cy="646331"/>
          </a:xfrm>
          <a:prstGeom prst="rect">
            <a:avLst/>
          </a:prstGeom>
          <a:noFill/>
        </p:spPr>
        <p:txBody>
          <a:bodyPr wrap="square" rtlCol="0">
            <a:spAutoFit/>
          </a:bodyPr>
          <a:lstStyle/>
          <a:p>
            <a:pPr algn="ctr"/>
            <a:r>
              <a:rPr lang="en-US" b="1" dirty="0" smtClean="0"/>
              <a:t>You Implement an Advertiser Lead Form and Get Paid a Percentage of the Winning Advertiser Bid for every Successful Lead Generated!</a:t>
            </a:r>
            <a:endParaRPr lang="ig-NG" b="1" dirty="0"/>
          </a:p>
        </p:txBody>
      </p:sp>
    </p:spTree>
    <p:extLst>
      <p:ext uri="{BB962C8B-B14F-4D97-AF65-F5344CB8AC3E}">
        <p14:creationId xmlns:p14="http://schemas.microsoft.com/office/powerpoint/2010/main" xmlns="" val="2644138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692696"/>
            <a:ext cx="8208912" cy="5760640"/>
          </a:xfrm>
        </p:spPr>
        <p:txBody>
          <a:bodyPr>
            <a:normAutofit/>
          </a:bodyPr>
          <a:lstStyle/>
          <a:p>
            <a:r>
              <a:rPr lang="en-US" sz="1800" b="1" dirty="0" smtClean="0"/>
              <a:t>STEPS...</a:t>
            </a:r>
          </a:p>
          <a:p>
            <a:pPr marL="342900" indent="-342900">
              <a:buFont typeface="Arial" pitchFamily="34" charset="0"/>
              <a:buChar char="•"/>
            </a:pPr>
            <a:r>
              <a:rPr lang="en-US" sz="1800" dirty="0" smtClean="0"/>
              <a:t>Sign Up</a:t>
            </a:r>
          </a:p>
          <a:p>
            <a:pPr marL="342900" indent="-342900">
              <a:buFont typeface="+mj-lt"/>
              <a:buAutoNum type="arabicPeriod"/>
            </a:pPr>
            <a:endParaRPr lang="en-US" sz="1800" dirty="0"/>
          </a:p>
          <a:p>
            <a:pPr marL="342900" indent="-342900">
              <a:buFont typeface="+mj-lt"/>
              <a:buAutoNum type="arabicPeriod"/>
            </a:pPr>
            <a:endParaRPr lang="en-US" sz="1800" dirty="0" smtClean="0"/>
          </a:p>
          <a:p>
            <a:pPr marL="342900" indent="-342900">
              <a:buFont typeface="+mj-lt"/>
              <a:buAutoNum type="arabicPeriod"/>
            </a:pPr>
            <a:endParaRPr lang="en-US" sz="1800" dirty="0"/>
          </a:p>
          <a:p>
            <a:pPr marL="342900" indent="-342900">
              <a:buFont typeface="+mj-lt"/>
              <a:buAutoNum type="arabicPeriod"/>
            </a:pPr>
            <a:endParaRPr lang="en-US" sz="1800" dirty="0" smtClean="0"/>
          </a:p>
          <a:p>
            <a:pPr marL="342900" indent="-342900">
              <a:buFont typeface="+mj-lt"/>
              <a:buAutoNum type="arabicPeriod"/>
            </a:pPr>
            <a:endParaRPr lang="en-US" sz="1800" dirty="0" smtClean="0"/>
          </a:p>
          <a:p>
            <a:pPr marL="342900" indent="-342900">
              <a:buFont typeface="+mj-lt"/>
              <a:buAutoNum type="arabicPeriod"/>
            </a:pPr>
            <a:endParaRPr lang="en-US" sz="1800" dirty="0" smtClean="0"/>
          </a:p>
          <a:p>
            <a:pPr marL="342900" indent="-342900">
              <a:buFont typeface="+mj-lt"/>
              <a:buAutoNum type="arabicPeriod"/>
            </a:pPr>
            <a:endParaRPr lang="en-US" sz="1800" dirty="0"/>
          </a:p>
          <a:p>
            <a:pPr marL="342900" indent="-342900">
              <a:buFont typeface="+mj-lt"/>
              <a:buAutoNum type="arabicPeriod"/>
            </a:pPr>
            <a:endParaRPr lang="en-US" sz="1800" dirty="0" smtClean="0"/>
          </a:p>
          <a:p>
            <a:pPr marL="342900" indent="-342900">
              <a:buFont typeface="+mj-lt"/>
              <a:buAutoNum type="arabicPeriod"/>
            </a:pPr>
            <a:endParaRPr lang="en-US" sz="1800" dirty="0" smtClean="0"/>
          </a:p>
          <a:p>
            <a:pPr marL="342900" indent="-342900">
              <a:buFont typeface="+mj-lt"/>
              <a:buAutoNum type="arabicPeriod"/>
            </a:pPr>
            <a:endParaRPr lang="en-US" sz="1800" dirty="0"/>
          </a:p>
          <a:p>
            <a:pPr marL="342900" indent="-342900">
              <a:buFont typeface="+mj-lt"/>
              <a:buAutoNum type="arabicPeriod"/>
            </a:pPr>
            <a:endParaRPr lang="en-US" sz="1800" dirty="0" smtClean="0"/>
          </a:p>
          <a:p>
            <a:pPr marL="342900" indent="-342900">
              <a:buFont typeface="+mj-lt"/>
              <a:buAutoNum type="arabicPeriod"/>
            </a:pPr>
            <a:endParaRPr lang="en-US" sz="1800" dirty="0"/>
          </a:p>
          <a:p>
            <a:endParaRPr lang="en-US" sz="1800" dirty="0" smtClean="0"/>
          </a:p>
          <a:p>
            <a:endParaRPr lang="en-US" sz="1800" dirty="0"/>
          </a:p>
          <a:p>
            <a:r>
              <a:rPr lang="en-US" sz="1800" dirty="0" smtClean="0"/>
              <a:t>http://www.keyverticals.com/sign_up</a:t>
            </a:r>
          </a:p>
          <a:p>
            <a:pPr marL="342900" indent="-342900">
              <a:buFont typeface="+mj-lt"/>
              <a:buAutoNum type="arabicPeriod"/>
            </a:pPr>
            <a:endParaRPr lang="en-US" sz="1800" dirty="0" smtClean="0"/>
          </a:p>
        </p:txBody>
      </p:sp>
      <p:pic>
        <p:nvPicPr>
          <p:cNvPr id="1026" name="Picture 2"/>
          <p:cNvPicPr>
            <a:picLocks noChangeAspect="1" noChangeArrowheads="1"/>
          </p:cNvPicPr>
          <p:nvPr/>
        </p:nvPicPr>
        <p:blipFill>
          <a:blip r:embed="rId2" cstate="print"/>
          <a:srcRect/>
          <a:stretch>
            <a:fillRect/>
          </a:stretch>
        </p:blipFill>
        <p:spPr bwMode="auto">
          <a:xfrm>
            <a:off x="1835696" y="1412776"/>
            <a:ext cx="6120680" cy="4560739"/>
          </a:xfrm>
          <a:prstGeom prst="rect">
            <a:avLst/>
          </a:prstGeom>
          <a:noFill/>
          <a:ln w="9525">
            <a:noFill/>
            <a:miter lim="800000"/>
            <a:headEnd/>
            <a:tailEnd/>
          </a:ln>
        </p:spPr>
      </p:pic>
    </p:spTree>
    <p:extLst>
      <p:ext uri="{BB962C8B-B14F-4D97-AF65-F5344CB8AC3E}">
        <p14:creationId xmlns:p14="http://schemas.microsoft.com/office/powerpoint/2010/main" xmlns="" val="1127316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764704"/>
            <a:ext cx="7992888" cy="6093296"/>
          </a:xfrm>
        </p:spPr>
        <p:txBody>
          <a:bodyPr>
            <a:normAutofit/>
          </a:bodyPr>
          <a:lstStyle/>
          <a:p>
            <a:r>
              <a:rPr lang="en-US" sz="1800" b="1" dirty="0" smtClean="0"/>
              <a:t>Get Code &amp; Install on Your Site</a:t>
            </a:r>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smtClean="0"/>
          </a:p>
          <a:p>
            <a:endParaRPr lang="ig-NG" sz="1800" dirty="0"/>
          </a:p>
        </p:txBody>
      </p:sp>
      <p:sp>
        <p:nvSpPr>
          <p:cNvPr id="4" name="TextBox 3"/>
          <p:cNvSpPr txBox="1"/>
          <p:nvPr/>
        </p:nvSpPr>
        <p:spPr>
          <a:xfrm>
            <a:off x="251519" y="6304002"/>
            <a:ext cx="8712968" cy="369332"/>
          </a:xfrm>
          <a:prstGeom prst="rect">
            <a:avLst/>
          </a:prstGeom>
          <a:noFill/>
        </p:spPr>
        <p:txBody>
          <a:bodyPr wrap="square" rtlCol="0">
            <a:spAutoFit/>
          </a:bodyPr>
          <a:lstStyle/>
          <a:p>
            <a:r>
              <a:rPr lang="en-US" dirty="0" smtClean="0"/>
              <a:t>Detailed Instructions in Member Area...&amp; Live Help From Account Manager &amp; Tech Team</a:t>
            </a:r>
            <a:endParaRPr lang="ig-NG" dirty="0"/>
          </a:p>
        </p:txBody>
      </p:sp>
      <p:pic>
        <p:nvPicPr>
          <p:cNvPr id="1026" name="Picture 2"/>
          <p:cNvPicPr>
            <a:picLocks noChangeAspect="1" noChangeArrowheads="1"/>
          </p:cNvPicPr>
          <p:nvPr/>
        </p:nvPicPr>
        <p:blipFill>
          <a:blip r:embed="rId2" cstate="print"/>
          <a:srcRect/>
          <a:stretch>
            <a:fillRect/>
          </a:stretch>
        </p:blipFill>
        <p:spPr bwMode="auto">
          <a:xfrm>
            <a:off x="395536" y="1268760"/>
            <a:ext cx="8424936" cy="4818856"/>
          </a:xfrm>
          <a:prstGeom prst="rect">
            <a:avLst/>
          </a:prstGeom>
          <a:noFill/>
          <a:ln w="9525">
            <a:noFill/>
            <a:miter lim="800000"/>
            <a:headEnd/>
            <a:tailEnd/>
          </a:ln>
        </p:spPr>
      </p:pic>
    </p:spTree>
    <p:extLst>
      <p:ext uri="{BB962C8B-B14F-4D97-AF65-F5344CB8AC3E}">
        <p14:creationId xmlns:p14="http://schemas.microsoft.com/office/powerpoint/2010/main" xmlns="" val="689627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4252</TotalTime>
  <Words>909</Words>
  <Application>Microsoft Office PowerPoint</Application>
  <PresentationFormat>On-screen Show (4:3)</PresentationFormat>
  <Paragraphs>118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KEY VERTICALS www.KeyVerticals.com</vt:lpstr>
      <vt:lpstr>What is Key Verticals</vt:lpstr>
      <vt:lpstr>What is Affiliate marketing?</vt:lpstr>
      <vt:lpstr>Three Categories of Publishers/Affiliates We work with (For Insurance):</vt:lpstr>
      <vt:lpstr>Slide 5</vt:lpstr>
      <vt:lpstr>Slide 6</vt:lpstr>
      <vt:lpstr>How Does It Work?</vt:lpstr>
      <vt:lpstr>Slide 8</vt:lpstr>
      <vt:lpstr>Slide 9</vt:lpstr>
      <vt:lpstr>Slide 10</vt:lpstr>
      <vt:lpstr>Slide 11</vt:lpstr>
      <vt:lpstr>Why Should I Sign Up NOW?</vt:lpstr>
      <vt:lpstr>Slide 13</vt:lpstr>
      <vt:lpstr>Slide 14</vt:lpstr>
      <vt:lpstr>Who’s An Ideal Partner?</vt:lpstr>
      <vt:lpstr>What to Do Next?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Azed</dc:creator>
  <cp:lastModifiedBy>Ojuor Chinedu</cp:lastModifiedBy>
  <cp:revision>28</cp:revision>
  <dcterms:created xsi:type="dcterms:W3CDTF">2014-02-21T10:29:08Z</dcterms:created>
  <dcterms:modified xsi:type="dcterms:W3CDTF">2014-05-11T19:46:24Z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(1)D716EICBRPKW78XCI/5CAMDlWETG2H+HhMT5WgIKrLYU3r4/7mc4a76ySjULpPIKqi/keVyK_x000d_ BCrTvhkIbvtVq/xzht3ax4BJyouFnqR3gu5sUfGVtZisgSMFEUWxx+hKjJYw4Sb9Lf9yzyPi_x000d_ QoNWXMpU67DPotfqH91PU+9ZYxFr3hltr0N4jS375w6WDXHrN07DWZP7Q7PZLwt+8ju+4Q==</vt:lpwstr>
  </property>
  <property fmtid="{D5CDD505-2E9C-101B-9397-08002B2CF9AE}" pid="3" name="_new_ms_pID_72543">
    <vt:lpwstr>(3)5EUQU0ep6oQ982887ZIVIDR+BRqAeU2Qls9VhS/A+BtP88t2lera3fVatk+3iFYn8YRG4M4I_x000d_
RbZaWWQQOUWJCnSNuEpyLUt7h4dvd+3sBpQp3RMU0gVzK7tR6293QwyukRhVxKqttH2eR8en_x000d_
X8WVg19XK5YkMtYKJAh7XbhDnKkrG3jjlMGcot1KpdToR8dn5rE9uqTniW7U8WmTCQICtAUl_x000d_
ltiVHMmOJyah3wsr1c</vt:lpwstr>
  </property>
  <property fmtid="{D5CDD505-2E9C-101B-9397-08002B2CF9AE}" pid="4" name="_new_ms_pID_725431">
    <vt:lpwstr>NqlIIlI/vs9xK3nE2cnzHWQPbY0f7p8DuNdvRfeKSi9qp4hlUxf6yW_x000d_
Gg/0VGwLRJ/TsCCfDAJPKOhatxPIu5UxPVuugMPz4wiNzNDkZuHTL95UjGY1tsHiQmqnzNOi_x000d_
sqBdzVAIelKN2lt0MJZjzhZzBNbleXDlSdWA4feCjfSs3DOL4SdnQ+zseN2pgiYbhngSPnWz_x000d_
hKe6rN8OEm3qSR+93tYWUZNu8T9Hrk6GVlMN</vt:lpwstr>
  </property>
  <property fmtid="{D5CDD505-2E9C-101B-9397-08002B2CF9AE}" pid="5" name="_new_ms_pID_725432">
    <vt:lpwstr>zZO/j/+0JgR3zBcnx54ljqamW1/zLmdAyYiS_x000d_
BGVxaLiC</vt:lpwstr>
  </property>
  <property fmtid="{D5CDD505-2E9C-101B-9397-08002B2CF9AE}" pid="6" name="sflag">
    <vt:lpwstr>1399837044</vt:lpwstr>
  </property>
</Properties>
</file>